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80" d="100"/>
          <a:sy n="80" d="100"/>
        </p:scale>
        <p:origin x="-2040" y="-6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EFB70F-C789-4FE4-85F4-6213202B68AE}" type="datetimeFigureOut">
              <a:rPr lang="en-US" smtClean="0"/>
              <a:pPr/>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08536C-55B8-44B0-81CD-95CF41C2E60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4EFB70F-C789-4FE4-85F4-6213202B68AE}" type="datetimeFigureOut">
              <a:rPr lang="en-US" smtClean="0"/>
              <a:pPr/>
              <a:t>10/15/2009</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C08536C-55B8-44B0-81CD-95CF41C2E60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858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Name ___________________________________________   Date __________________   Period ________</a:t>
            </a:r>
            <a:endParaRPr lang="en-US" sz="1200" dirty="0">
              <a:latin typeface="Times New Roman" pitchFamily="18" charset="0"/>
              <a:cs typeface="Times New Roman" pitchFamily="18" charset="0"/>
            </a:endParaRPr>
          </a:p>
        </p:txBody>
      </p:sp>
      <p:sp>
        <p:nvSpPr>
          <p:cNvPr id="5" name="TextBox 4"/>
          <p:cNvSpPr txBox="1"/>
          <p:nvPr/>
        </p:nvSpPr>
        <p:spPr>
          <a:xfrm>
            <a:off x="104775" y="314325"/>
            <a:ext cx="6657335" cy="707886"/>
          </a:xfrm>
          <a:prstGeom prst="rect">
            <a:avLst/>
          </a:prstGeom>
          <a:noFill/>
        </p:spPr>
        <p:txBody>
          <a:bodyPr wrap="none" rtlCol="0">
            <a:spAutoFit/>
          </a:bodyPr>
          <a:lstStyle/>
          <a:p>
            <a:r>
              <a:rPr lang="en-US" sz="4000" dirty="0" smtClean="0">
                <a:latin typeface="Times New Roman" pitchFamily="18" charset="0"/>
                <a:cs typeface="Times New Roman" pitchFamily="18" charset="0"/>
              </a:rPr>
              <a:t>S</a:t>
            </a:r>
            <a:r>
              <a:rPr lang="en-US" sz="3200" dirty="0" smtClean="0">
                <a:latin typeface="Times New Roman" pitchFamily="18" charset="0"/>
                <a:cs typeface="Times New Roman" pitchFamily="18" charset="0"/>
              </a:rPr>
              <a:t>O </a:t>
            </a:r>
            <a:r>
              <a:rPr lang="en-US" sz="4000" dirty="0" smtClean="0">
                <a:latin typeface="Times New Roman" pitchFamily="18" charset="0"/>
                <a:cs typeface="Times New Roman" pitchFamily="18" charset="0"/>
              </a:rPr>
              <a:t>Y</a:t>
            </a:r>
            <a:r>
              <a:rPr lang="en-US" sz="3200" dirty="0" smtClean="0">
                <a:latin typeface="Times New Roman" pitchFamily="18" charset="0"/>
                <a:cs typeface="Times New Roman" pitchFamily="18" charset="0"/>
              </a:rPr>
              <a:t>OU </a:t>
            </a:r>
            <a:r>
              <a:rPr lang="en-US" sz="4000" dirty="0" smtClean="0">
                <a:latin typeface="Times New Roman" pitchFamily="18" charset="0"/>
                <a:cs typeface="Times New Roman" pitchFamily="18" charset="0"/>
              </a:rPr>
              <a:t>W</a:t>
            </a:r>
            <a:r>
              <a:rPr lang="en-US" sz="3200" dirty="0" smtClean="0">
                <a:latin typeface="Times New Roman" pitchFamily="18" charset="0"/>
                <a:cs typeface="Times New Roman" pitchFamily="18" charset="0"/>
              </a:rPr>
              <a:t>ANT TO </a:t>
            </a:r>
            <a:r>
              <a:rPr lang="en-US" sz="4000" dirty="0" smtClean="0">
                <a:latin typeface="Times New Roman" pitchFamily="18" charset="0"/>
                <a:cs typeface="Times New Roman" pitchFamily="18" charset="0"/>
              </a:rPr>
              <a:t>P</a:t>
            </a:r>
            <a:r>
              <a:rPr lang="en-US" sz="3200" dirty="0" smtClean="0">
                <a:latin typeface="Times New Roman" pitchFamily="18" charset="0"/>
                <a:cs typeface="Times New Roman" pitchFamily="18" charset="0"/>
              </a:rPr>
              <a:t>ICK A </a:t>
            </a:r>
            <a:r>
              <a:rPr lang="en-US" sz="4000" dirty="0" smtClean="0">
                <a:latin typeface="Times New Roman" pitchFamily="18" charset="0"/>
                <a:cs typeface="Times New Roman" pitchFamily="18" charset="0"/>
              </a:rPr>
              <a:t>T</a:t>
            </a:r>
            <a:r>
              <a:rPr lang="en-US" sz="3200" dirty="0" smtClean="0">
                <a:latin typeface="Times New Roman" pitchFamily="18" charset="0"/>
                <a:cs typeface="Times New Roman" pitchFamily="18" charset="0"/>
              </a:rPr>
              <a:t>OPIC</a:t>
            </a:r>
            <a:endParaRPr lang="en-US" sz="3200" dirty="0">
              <a:latin typeface="Times New Roman" pitchFamily="18" charset="0"/>
              <a:cs typeface="Times New Roman" pitchFamily="18" charset="0"/>
            </a:endParaRPr>
          </a:p>
        </p:txBody>
      </p:sp>
      <p:sp>
        <p:nvSpPr>
          <p:cNvPr id="6" name="TextBox 5"/>
          <p:cNvSpPr txBox="1"/>
          <p:nvPr/>
        </p:nvSpPr>
        <p:spPr>
          <a:xfrm>
            <a:off x="0" y="1066800"/>
            <a:ext cx="6858000" cy="5816977"/>
          </a:xfrm>
          <a:prstGeom prst="rect">
            <a:avLst/>
          </a:prstGeom>
          <a:noFill/>
        </p:spPr>
        <p:txBody>
          <a:bodyPr wrap="square" rtlCol="0">
            <a:spAutoFit/>
          </a:bodyPr>
          <a:lstStyle/>
          <a:p>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You will use this worksheet to help you come up with some ideas for your science night project.  It’s important that you fill out all sections of this sheet, EVEN IF you think you already know what you might be interested in.  You will be graded on this assignment, so make sure that you read the directions carefully!</a:t>
            </a:r>
          </a:p>
          <a:p>
            <a:endParaRPr lang="en-US" sz="1200" dirty="0">
              <a:latin typeface="Times New Roman" pitchFamily="18" charset="0"/>
              <a:cs typeface="Times New Roman" pitchFamily="18" charset="0"/>
            </a:endParaRPr>
          </a:p>
          <a:p>
            <a:r>
              <a:rPr lang="en-US" sz="1200" dirty="0" smtClean="0">
                <a:latin typeface="Times New Roman" pitchFamily="18" charset="0"/>
                <a:cs typeface="Times New Roman" pitchFamily="18" charset="0"/>
              </a:rPr>
              <a:t>0.  What’s a good name for a pet parrot?</a:t>
            </a: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1.  In the spaces provided, list twenty-five things in which you are interested.  This can be ANYTHING…not necessarily something related to science.  Examples:  birds, playing the flute, reading, etc. </a:t>
            </a:r>
          </a:p>
          <a:p>
            <a:endParaRPr lang="en-US" sz="1200" dirty="0" smtClean="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r>
              <a:rPr lang="en-US" sz="1200" dirty="0" smtClean="0">
                <a:latin typeface="Times New Roman" pitchFamily="18" charset="0"/>
                <a:cs typeface="Times New Roman" pitchFamily="18" charset="0"/>
              </a:rPr>
              <a:t>2.  Now, circle ten of the items above that are your particular favorites or that interest you the most.  For EACH of your ten items, come up with three “sub ideas.”  Examples:  birds – can fly, have feathers, eat worms; playing the flute – takes wind, must read music, made of metal.</a:t>
            </a:r>
          </a:p>
          <a:p>
            <a:endParaRPr lang="en-US" sz="1200" dirty="0" smtClean="0">
              <a:latin typeface="Times New Roman" pitchFamily="18" charset="0"/>
              <a:cs typeface="Times New Roman" pitchFamily="18" charset="0"/>
            </a:endParaRPr>
          </a:p>
        </p:txBody>
      </p:sp>
      <p:graphicFrame>
        <p:nvGraphicFramePr>
          <p:cNvPr id="7" name="Table 6"/>
          <p:cNvGraphicFramePr>
            <a:graphicFrameLocks noGrp="1"/>
          </p:cNvGraphicFramePr>
          <p:nvPr/>
        </p:nvGraphicFramePr>
        <p:xfrm>
          <a:off x="152400" y="2895600"/>
          <a:ext cx="6477000" cy="2895600"/>
        </p:xfrm>
        <a:graphic>
          <a:graphicData uri="http://schemas.openxmlformats.org/drawingml/2006/table">
            <a:tbl>
              <a:tblPr firstRow="1" bandRow="1">
                <a:tableStyleId>{5C22544A-7EE6-4342-B048-85BDC9FD1C3A}</a:tableStyleId>
              </a:tblPr>
              <a:tblGrid>
                <a:gridCol w="1295400"/>
                <a:gridCol w="1295400"/>
                <a:gridCol w="1295400"/>
                <a:gridCol w="1295400"/>
                <a:gridCol w="1295400"/>
              </a:tblGrid>
              <a:tr h="57912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7912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7912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7912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7912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8" name="Table 7"/>
          <p:cNvGraphicFramePr>
            <a:graphicFrameLocks noGrp="1"/>
          </p:cNvGraphicFramePr>
          <p:nvPr/>
        </p:nvGraphicFramePr>
        <p:xfrm>
          <a:off x="152400" y="696341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9" name="Table 8"/>
          <p:cNvGraphicFramePr>
            <a:graphicFrameLocks noGrp="1"/>
          </p:cNvGraphicFramePr>
          <p:nvPr/>
        </p:nvGraphicFramePr>
        <p:xfrm>
          <a:off x="152400" y="772541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0" name="Table 9"/>
          <p:cNvGraphicFramePr>
            <a:graphicFrameLocks noGrp="1"/>
          </p:cNvGraphicFramePr>
          <p:nvPr/>
        </p:nvGraphicFramePr>
        <p:xfrm>
          <a:off x="152400" y="848741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1" name="TextBox 10"/>
          <p:cNvSpPr txBox="1"/>
          <p:nvPr/>
        </p:nvSpPr>
        <p:spPr>
          <a:xfrm>
            <a:off x="725154" y="6629400"/>
            <a:ext cx="494046"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Idea</a:t>
            </a:r>
            <a:endParaRPr lang="en-US" sz="1400" dirty="0">
              <a:latin typeface="Times New Roman" pitchFamily="18" charset="0"/>
              <a:cs typeface="Times New Roman" pitchFamily="18" charset="0"/>
            </a:endParaRPr>
          </a:p>
        </p:txBody>
      </p:sp>
      <p:sp>
        <p:nvSpPr>
          <p:cNvPr id="12" name="TextBox 11"/>
          <p:cNvSpPr txBox="1"/>
          <p:nvPr/>
        </p:nvSpPr>
        <p:spPr>
          <a:xfrm>
            <a:off x="3733800" y="6629400"/>
            <a:ext cx="888385"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Sub Ideas</a:t>
            </a:r>
            <a:endParaRPr lang="en-US" sz="1400" dirty="0">
              <a:latin typeface="Times New Roman" pitchFamily="18" charset="0"/>
              <a:cs typeface="Times New Roman" pitchFamily="18" charset="0"/>
            </a:endParaRPr>
          </a:p>
        </p:txBody>
      </p:sp>
      <p:cxnSp>
        <p:nvCxnSpPr>
          <p:cNvPr id="14" name="Straight Connector 13"/>
          <p:cNvCxnSpPr/>
          <p:nvPr/>
        </p:nvCxnSpPr>
        <p:spPr>
          <a:xfrm>
            <a:off x="1905000" y="6877050"/>
            <a:ext cx="4572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52400" y="15240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5" name="Table 4"/>
          <p:cNvGraphicFramePr>
            <a:graphicFrameLocks noGrp="1"/>
          </p:cNvGraphicFramePr>
          <p:nvPr/>
        </p:nvGraphicFramePr>
        <p:xfrm>
          <a:off x="152400" y="91440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6" name="Table 5"/>
          <p:cNvGraphicFramePr>
            <a:graphicFrameLocks noGrp="1"/>
          </p:cNvGraphicFramePr>
          <p:nvPr/>
        </p:nvGraphicFramePr>
        <p:xfrm>
          <a:off x="152400" y="167640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7" name="Table 6"/>
          <p:cNvGraphicFramePr>
            <a:graphicFrameLocks noGrp="1"/>
          </p:cNvGraphicFramePr>
          <p:nvPr/>
        </p:nvGraphicFramePr>
        <p:xfrm>
          <a:off x="152400" y="2419985"/>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8" name="Table 7"/>
          <p:cNvGraphicFramePr>
            <a:graphicFrameLocks noGrp="1"/>
          </p:cNvGraphicFramePr>
          <p:nvPr/>
        </p:nvGraphicFramePr>
        <p:xfrm>
          <a:off x="152400" y="3181985"/>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9" name="Table 8"/>
          <p:cNvGraphicFramePr>
            <a:graphicFrameLocks noGrp="1"/>
          </p:cNvGraphicFramePr>
          <p:nvPr/>
        </p:nvGraphicFramePr>
        <p:xfrm>
          <a:off x="152400" y="3943985"/>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0" name="Table 9"/>
          <p:cNvGraphicFramePr>
            <a:graphicFrameLocks noGrp="1"/>
          </p:cNvGraphicFramePr>
          <p:nvPr/>
        </p:nvGraphicFramePr>
        <p:xfrm>
          <a:off x="152400" y="467741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1" name="TextBox 10"/>
          <p:cNvSpPr txBox="1"/>
          <p:nvPr/>
        </p:nvSpPr>
        <p:spPr>
          <a:xfrm>
            <a:off x="0" y="5486400"/>
            <a:ext cx="6858000" cy="646331"/>
          </a:xfrm>
          <a:prstGeom prst="rect">
            <a:avLst/>
          </a:prstGeom>
          <a:noFill/>
        </p:spPr>
        <p:txBody>
          <a:bodyPr wrap="square" rtlCol="0">
            <a:spAutoFit/>
          </a:bodyPr>
          <a:lstStyle/>
          <a:p>
            <a:r>
              <a:rPr lang="en-US" sz="1200" dirty="0" smtClean="0">
                <a:latin typeface="Times New Roman" pitchFamily="18" charset="0"/>
                <a:cs typeface="Times New Roman" pitchFamily="18" charset="0"/>
              </a:rPr>
              <a:t>3.  Take five of the sub ideas from above and use the </a:t>
            </a:r>
            <a:r>
              <a:rPr lang="en-US" sz="1200" dirty="0" err="1" smtClean="0">
                <a:latin typeface="Times New Roman" pitchFamily="18" charset="0"/>
                <a:cs typeface="Times New Roman" pitchFamily="18" charset="0"/>
              </a:rPr>
              <a:t>interwebs</a:t>
            </a:r>
            <a:r>
              <a:rPr lang="en-US" sz="1200" dirty="0" smtClean="0">
                <a:latin typeface="Times New Roman" pitchFamily="18" charset="0"/>
                <a:cs typeface="Times New Roman" pitchFamily="18" charset="0"/>
              </a:rPr>
              <a:t> to find out three interesting facts about each sub idea.  The facts should be something that you didn’t previously know!  </a:t>
            </a:r>
            <a:r>
              <a:rPr lang="en-US" sz="1200" dirty="0" smtClean="0">
                <a:latin typeface="Times New Roman" pitchFamily="18" charset="0"/>
                <a:cs typeface="Times New Roman" pitchFamily="18" charset="0"/>
              </a:rPr>
              <a:t>Examples:  can fly – need force to counter gravity, must have hollow bones, need tail to stabilize.</a:t>
            </a:r>
            <a:endParaRPr lang="en-US" sz="1200" dirty="0">
              <a:latin typeface="Times New Roman" pitchFamily="18" charset="0"/>
              <a:cs typeface="Times New Roman" pitchFamily="18" charset="0"/>
            </a:endParaRPr>
          </a:p>
        </p:txBody>
      </p:sp>
      <p:graphicFrame>
        <p:nvGraphicFramePr>
          <p:cNvPr id="12" name="Table 11"/>
          <p:cNvGraphicFramePr>
            <a:graphicFrameLocks noGrp="1"/>
          </p:cNvGraphicFramePr>
          <p:nvPr/>
        </p:nvGraphicFramePr>
        <p:xfrm>
          <a:off x="152400" y="6600825"/>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3" name="Table 12"/>
          <p:cNvGraphicFramePr>
            <a:graphicFrameLocks noGrp="1"/>
          </p:cNvGraphicFramePr>
          <p:nvPr/>
        </p:nvGraphicFramePr>
        <p:xfrm>
          <a:off x="152400" y="734441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4" name="Table 13"/>
          <p:cNvGraphicFramePr>
            <a:graphicFrameLocks noGrp="1"/>
          </p:cNvGraphicFramePr>
          <p:nvPr/>
        </p:nvGraphicFramePr>
        <p:xfrm>
          <a:off x="152400" y="810641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7" name="TextBox 16"/>
          <p:cNvSpPr txBox="1"/>
          <p:nvPr/>
        </p:nvSpPr>
        <p:spPr>
          <a:xfrm>
            <a:off x="533400" y="6264473"/>
            <a:ext cx="817853"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Sub Idea</a:t>
            </a:r>
            <a:endParaRPr lang="en-US" sz="1400" dirty="0">
              <a:latin typeface="Times New Roman" pitchFamily="18" charset="0"/>
              <a:cs typeface="Times New Roman" pitchFamily="18" charset="0"/>
            </a:endParaRPr>
          </a:p>
        </p:txBody>
      </p:sp>
      <p:sp>
        <p:nvSpPr>
          <p:cNvPr id="18" name="TextBox 17"/>
          <p:cNvSpPr txBox="1"/>
          <p:nvPr/>
        </p:nvSpPr>
        <p:spPr>
          <a:xfrm>
            <a:off x="3514725" y="6261496"/>
            <a:ext cx="1377300"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Interesting Facts</a:t>
            </a:r>
            <a:endParaRPr lang="en-US" sz="1400" dirty="0">
              <a:latin typeface="Times New Roman" pitchFamily="18" charset="0"/>
              <a:cs typeface="Times New Roman" pitchFamily="18" charset="0"/>
            </a:endParaRPr>
          </a:p>
        </p:txBody>
      </p:sp>
      <p:cxnSp>
        <p:nvCxnSpPr>
          <p:cNvPr id="19" name="Straight Connector 18"/>
          <p:cNvCxnSpPr/>
          <p:nvPr/>
        </p:nvCxnSpPr>
        <p:spPr>
          <a:xfrm>
            <a:off x="1905000" y="6509146"/>
            <a:ext cx="4572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52400" y="18161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5" name="Table 4"/>
          <p:cNvGraphicFramePr>
            <a:graphicFrameLocks noGrp="1"/>
          </p:cNvGraphicFramePr>
          <p:nvPr/>
        </p:nvGraphicFramePr>
        <p:xfrm>
          <a:off x="152400" y="943610"/>
          <a:ext cx="6477000" cy="580390"/>
        </p:xfrm>
        <a:graphic>
          <a:graphicData uri="http://schemas.openxmlformats.org/drawingml/2006/table">
            <a:tbl>
              <a:tblPr firstRow="1" bandRow="1">
                <a:tableStyleId>{5C22544A-7EE6-4342-B048-85BDC9FD1C3A}</a:tableStyleId>
              </a:tblPr>
              <a:tblGrid>
                <a:gridCol w="1619250"/>
                <a:gridCol w="1619250"/>
                <a:gridCol w="1619250"/>
                <a:gridCol w="1619250"/>
              </a:tblGrid>
              <a:tr h="58039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TextBox 5"/>
          <p:cNvSpPr txBox="1"/>
          <p:nvPr/>
        </p:nvSpPr>
        <p:spPr>
          <a:xfrm>
            <a:off x="0" y="1688068"/>
            <a:ext cx="6858000" cy="6924973"/>
          </a:xfrm>
          <a:prstGeom prst="rect">
            <a:avLst/>
          </a:prstGeom>
          <a:noFill/>
        </p:spPr>
        <p:txBody>
          <a:bodyPr wrap="square" rtlCol="0">
            <a:spAutoFit/>
          </a:bodyPr>
          <a:lstStyle/>
          <a:p>
            <a:r>
              <a:rPr lang="en-US" sz="1200" dirty="0" smtClean="0">
                <a:latin typeface="Times New Roman" pitchFamily="18" charset="0"/>
                <a:cs typeface="Times New Roman" pitchFamily="18" charset="0"/>
              </a:rPr>
              <a:t>4.  Now that you’ve narrowed things down quite a bit, take just three of your interesting ideas and do some “real” research on them.  That is, find out some in depth information on them.  Example:  down force – must be greater than force of gravity on mass of flying object, motion of air over wing can provide lift due to shape, some birds have lost the ability to fly over time due to selective pressures, etc.  MAKE SURE that you write down the SOURCE OF YOUR INFORMATION!!!!  That is, note down the web address so you can access it later!</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I.</a:t>
            </a: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II.</a:t>
            </a: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III.</a:t>
            </a: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5.  Somewhere in here there must be a project.  Use the space below and the back of this page to see if you can identify some possible experiments you might do to figure out something about one of the three ideas above.  Make a list of at least five!  You can write, draw or both.  </a:t>
            </a:r>
            <a:endParaRPr lang="en-US" sz="1200" dirty="0" smtClean="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437</Words>
  <Application>Microsoft Office PowerPoint</Application>
  <PresentationFormat>On-screen Show (4:3)</PresentationFormat>
  <Paragraphs>62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Company>Groton 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26</cp:revision>
  <dcterms:created xsi:type="dcterms:W3CDTF">2009-10-14T17:53:19Z</dcterms:created>
  <dcterms:modified xsi:type="dcterms:W3CDTF">2009-10-15T11:31:04Z</dcterms:modified>
</cp:coreProperties>
</file>